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1" r:id="rId2"/>
    <p:sldId id="257" r:id="rId3"/>
    <p:sldId id="258" r:id="rId4"/>
    <p:sldId id="259" r:id="rId5"/>
    <p:sldId id="260" r:id="rId6"/>
    <p:sldId id="264" r:id="rId7"/>
    <p:sldId id="263" r:id="rId8"/>
    <p:sldId id="262" r:id="rId9"/>
    <p:sldId id="261" r:id="rId10"/>
    <p:sldId id="265" r:id="rId11"/>
    <p:sldId id="268" r:id="rId12"/>
    <p:sldId id="267" r:id="rId13"/>
    <p:sldId id="266" r:id="rId14"/>
    <p:sldId id="27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6694-26C5-4F93-9F83-D918B46447F9}" type="datetimeFigureOut">
              <a:rPr lang="en-IN" smtClean="0"/>
              <a:t>05-02-2023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C0E6A9-B8A2-413E-A135-B9FACD1AD79D}" type="slidenum">
              <a:rPr lang="en-IN" smtClean="0"/>
              <a:t>‹#›</a:t>
            </a:fld>
            <a:endParaRPr lang="en-IN"/>
          </a:p>
        </p:txBody>
      </p:sp>
    </p:spTree>
    <p:extLst>
      <p:ext uri="{BB962C8B-B14F-4D97-AF65-F5344CB8AC3E}">
        <p14:creationId xmlns:p14="http://schemas.microsoft.com/office/powerpoint/2010/main" val="200561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3A12D61-48E6-4E20-863D-D2B3A9256D28}" type="slidenum">
              <a:rPr lang="en-IN" smtClean="0"/>
              <a:t>1</a:t>
            </a:fld>
            <a:endParaRPr lang="en-IN"/>
          </a:p>
        </p:txBody>
      </p:sp>
    </p:spTree>
    <p:extLst>
      <p:ext uri="{BB962C8B-B14F-4D97-AF65-F5344CB8AC3E}">
        <p14:creationId xmlns:p14="http://schemas.microsoft.com/office/powerpoint/2010/main" val="32464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F28E930-0A8E-4244-B231-EBF34470BCA1}" type="datetimeFigureOut">
              <a:rPr lang="en-IN" smtClean="0"/>
              <a:t>05-02-2023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ED1A1E-02F7-40A1-B366-CA880B03A16C}" type="slidenum">
              <a:rPr lang="en-IN" smtClean="0"/>
              <a:t>‹#›</a:t>
            </a:fld>
            <a:endParaRPr lang="en-IN"/>
          </a:p>
        </p:txBody>
      </p:sp>
    </p:spTree>
    <p:extLst>
      <p:ext uri="{BB962C8B-B14F-4D97-AF65-F5344CB8AC3E}">
        <p14:creationId xmlns:p14="http://schemas.microsoft.com/office/powerpoint/2010/main" val="204636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F28E930-0A8E-4244-B231-EBF34470BCA1}" type="datetimeFigureOut">
              <a:rPr lang="en-IN" smtClean="0"/>
              <a:t>05-02-2023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ED1A1E-02F7-40A1-B366-CA880B03A16C}" type="slidenum">
              <a:rPr lang="en-IN" smtClean="0"/>
              <a:t>‹#›</a:t>
            </a:fld>
            <a:endParaRPr lang="en-IN"/>
          </a:p>
        </p:txBody>
      </p:sp>
    </p:spTree>
    <p:extLst>
      <p:ext uri="{BB962C8B-B14F-4D97-AF65-F5344CB8AC3E}">
        <p14:creationId xmlns:p14="http://schemas.microsoft.com/office/powerpoint/2010/main" val="318380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F28E930-0A8E-4244-B231-EBF34470BCA1}" type="datetimeFigureOut">
              <a:rPr lang="en-IN" smtClean="0"/>
              <a:t>05-02-2023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ED1A1E-02F7-40A1-B366-CA880B03A16C}" type="slidenum">
              <a:rPr lang="en-IN" smtClean="0"/>
              <a:t>‹#›</a:t>
            </a:fld>
            <a:endParaRPr lang="en-IN"/>
          </a:p>
        </p:txBody>
      </p:sp>
    </p:spTree>
    <p:extLst>
      <p:ext uri="{BB962C8B-B14F-4D97-AF65-F5344CB8AC3E}">
        <p14:creationId xmlns:p14="http://schemas.microsoft.com/office/powerpoint/2010/main" val="232134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F28E930-0A8E-4244-B231-EBF34470BCA1}" type="datetimeFigureOut">
              <a:rPr lang="en-IN" smtClean="0"/>
              <a:t>05-02-2023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ED1A1E-02F7-40A1-B366-CA880B03A16C}" type="slidenum">
              <a:rPr lang="en-IN" smtClean="0"/>
              <a:t>‹#›</a:t>
            </a:fld>
            <a:endParaRPr lang="en-IN"/>
          </a:p>
        </p:txBody>
      </p:sp>
    </p:spTree>
    <p:extLst>
      <p:ext uri="{BB962C8B-B14F-4D97-AF65-F5344CB8AC3E}">
        <p14:creationId xmlns:p14="http://schemas.microsoft.com/office/powerpoint/2010/main" val="1285666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28E930-0A8E-4244-B231-EBF34470BCA1}" type="datetimeFigureOut">
              <a:rPr lang="en-IN" smtClean="0"/>
              <a:t>05-02-2023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ED1A1E-02F7-40A1-B366-CA880B03A16C}" type="slidenum">
              <a:rPr lang="en-IN" smtClean="0"/>
              <a:t>‹#›</a:t>
            </a:fld>
            <a:endParaRPr lang="en-IN"/>
          </a:p>
        </p:txBody>
      </p:sp>
    </p:spTree>
    <p:extLst>
      <p:ext uri="{BB962C8B-B14F-4D97-AF65-F5344CB8AC3E}">
        <p14:creationId xmlns:p14="http://schemas.microsoft.com/office/powerpoint/2010/main" val="2193371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F28E930-0A8E-4244-B231-EBF34470BCA1}" type="datetimeFigureOut">
              <a:rPr lang="en-IN" smtClean="0"/>
              <a:t>05-02-2023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1ED1A1E-02F7-40A1-B366-CA880B03A16C}" type="slidenum">
              <a:rPr lang="en-IN" smtClean="0"/>
              <a:t>‹#›</a:t>
            </a:fld>
            <a:endParaRPr lang="en-IN"/>
          </a:p>
        </p:txBody>
      </p:sp>
    </p:spTree>
    <p:extLst>
      <p:ext uri="{BB962C8B-B14F-4D97-AF65-F5344CB8AC3E}">
        <p14:creationId xmlns:p14="http://schemas.microsoft.com/office/powerpoint/2010/main" val="3993941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F28E930-0A8E-4244-B231-EBF34470BCA1}" type="datetimeFigureOut">
              <a:rPr lang="en-IN" smtClean="0"/>
              <a:t>05-02-2023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1ED1A1E-02F7-40A1-B366-CA880B03A16C}" type="slidenum">
              <a:rPr lang="en-IN" smtClean="0"/>
              <a:t>‹#›</a:t>
            </a:fld>
            <a:endParaRPr lang="en-IN"/>
          </a:p>
        </p:txBody>
      </p:sp>
    </p:spTree>
    <p:extLst>
      <p:ext uri="{BB962C8B-B14F-4D97-AF65-F5344CB8AC3E}">
        <p14:creationId xmlns:p14="http://schemas.microsoft.com/office/powerpoint/2010/main" val="287472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F28E930-0A8E-4244-B231-EBF34470BCA1}" type="datetimeFigureOut">
              <a:rPr lang="en-IN" smtClean="0"/>
              <a:t>05-02-2023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1ED1A1E-02F7-40A1-B366-CA880B03A16C}" type="slidenum">
              <a:rPr lang="en-IN" smtClean="0"/>
              <a:t>‹#›</a:t>
            </a:fld>
            <a:endParaRPr lang="en-IN"/>
          </a:p>
        </p:txBody>
      </p:sp>
    </p:spTree>
    <p:extLst>
      <p:ext uri="{BB962C8B-B14F-4D97-AF65-F5344CB8AC3E}">
        <p14:creationId xmlns:p14="http://schemas.microsoft.com/office/powerpoint/2010/main" val="332759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E930-0A8E-4244-B231-EBF34470BCA1}" type="datetimeFigureOut">
              <a:rPr lang="en-IN" smtClean="0"/>
              <a:t>05-02-2023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1ED1A1E-02F7-40A1-B366-CA880B03A16C}" type="slidenum">
              <a:rPr lang="en-IN" smtClean="0"/>
              <a:t>‹#›</a:t>
            </a:fld>
            <a:endParaRPr lang="en-IN"/>
          </a:p>
        </p:txBody>
      </p:sp>
    </p:spTree>
    <p:extLst>
      <p:ext uri="{BB962C8B-B14F-4D97-AF65-F5344CB8AC3E}">
        <p14:creationId xmlns:p14="http://schemas.microsoft.com/office/powerpoint/2010/main" val="239897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28E930-0A8E-4244-B231-EBF34470BCA1}" type="datetimeFigureOut">
              <a:rPr lang="en-IN" smtClean="0"/>
              <a:t>05-02-2023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1ED1A1E-02F7-40A1-B366-CA880B03A16C}" type="slidenum">
              <a:rPr lang="en-IN" smtClean="0"/>
              <a:t>‹#›</a:t>
            </a:fld>
            <a:endParaRPr lang="en-IN"/>
          </a:p>
        </p:txBody>
      </p:sp>
    </p:spTree>
    <p:extLst>
      <p:ext uri="{BB962C8B-B14F-4D97-AF65-F5344CB8AC3E}">
        <p14:creationId xmlns:p14="http://schemas.microsoft.com/office/powerpoint/2010/main" val="130119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28E930-0A8E-4244-B231-EBF34470BCA1}" type="datetimeFigureOut">
              <a:rPr lang="en-IN" smtClean="0"/>
              <a:t>05-02-2023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1ED1A1E-02F7-40A1-B366-CA880B03A16C}" type="slidenum">
              <a:rPr lang="en-IN" smtClean="0"/>
              <a:t>‹#›</a:t>
            </a:fld>
            <a:endParaRPr lang="en-IN"/>
          </a:p>
        </p:txBody>
      </p:sp>
    </p:spTree>
    <p:extLst>
      <p:ext uri="{BB962C8B-B14F-4D97-AF65-F5344CB8AC3E}">
        <p14:creationId xmlns:p14="http://schemas.microsoft.com/office/powerpoint/2010/main" val="365092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8E930-0A8E-4244-B231-EBF34470BCA1}" type="datetimeFigureOut">
              <a:rPr lang="en-IN" smtClean="0"/>
              <a:t>05-02-2023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D1A1E-02F7-40A1-B366-CA880B03A16C}" type="slidenum">
              <a:rPr lang="en-IN" smtClean="0"/>
              <a:t>‹#›</a:t>
            </a:fld>
            <a:endParaRPr lang="en-IN"/>
          </a:p>
        </p:txBody>
      </p:sp>
    </p:spTree>
    <p:extLst>
      <p:ext uri="{BB962C8B-B14F-4D97-AF65-F5344CB8AC3E}">
        <p14:creationId xmlns:p14="http://schemas.microsoft.com/office/powerpoint/2010/main" val="1517897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microsoft.com/office/2007/relationships/hdphoto" Target="../media/hdphoto6.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43036" y="1698465"/>
            <a:ext cx="10363200" cy="1470025"/>
          </a:xfrm>
        </p:spPr>
        <p:txBody>
          <a:bodyPr>
            <a:normAutofit fontScale="90000"/>
          </a:bodyPr>
          <a:lstStyle/>
          <a:p>
            <a:r>
              <a:rPr lang="en-IN" dirty="0" smtClean="0">
                <a:latin typeface="Zanzabar" pitchFamily="2" charset="0"/>
              </a:rPr>
              <a:t/>
            </a:r>
            <a:br>
              <a:rPr lang="en-IN" dirty="0" smtClean="0">
                <a:latin typeface="Zanzabar" pitchFamily="2" charset="0"/>
              </a:rPr>
            </a:br>
            <a:endParaRPr lang="en-IN" dirty="0">
              <a:latin typeface="Zanzabar" pitchFamily="2" charset="0"/>
            </a:endParaRPr>
          </a:p>
        </p:txBody>
      </p:sp>
      <p:sp>
        <p:nvSpPr>
          <p:cNvPr id="8" name="Rectangle 7"/>
          <p:cNvSpPr/>
          <p:nvPr/>
        </p:nvSpPr>
        <p:spPr>
          <a:xfrm>
            <a:off x="3603573" y="3164189"/>
            <a:ext cx="8513832" cy="3416320"/>
          </a:xfrm>
          <a:prstGeom prst="rect">
            <a:avLst/>
          </a:prstGeom>
        </p:spPr>
        <p:txBody>
          <a:bodyPr wrap="square">
            <a:spAutoFit/>
          </a:bodyPr>
          <a:lstStyle/>
          <a:p>
            <a:pPr marL="126997" lvl="1"/>
            <a:r>
              <a:rPr lang="en-IN" sz="4267" b="1" dirty="0">
                <a:ln w="3175" cmpd="sng">
                  <a:solidFill>
                    <a:schemeClr val="tx1"/>
                  </a:solidFill>
                  <a:prstDash val="solid"/>
                </a:ln>
                <a:solidFill>
                  <a:srgbClr val="000099"/>
                </a:solidFill>
                <a:effectLst>
                  <a:outerShdw blurRad="63500" dir="3600000" algn="tl" rotWithShape="0">
                    <a:srgbClr val="000000">
                      <a:alpha val="70000"/>
                    </a:srgbClr>
                  </a:outerShdw>
                </a:effectLst>
                <a:latin typeface="Ramadhan Amazing" pitchFamily="2" charset="0"/>
                <a:cs typeface="Arial" pitchFamily="34" charset="0"/>
              </a:rPr>
              <a:t>Mr</a:t>
            </a:r>
            <a:r>
              <a:rPr lang="en-IN" sz="4267" b="1" dirty="0">
                <a:ln w="3175" cmpd="sng">
                  <a:solidFill>
                    <a:schemeClr val="tx1"/>
                  </a:solidFill>
                  <a:prstDash val="solid"/>
                </a:ln>
                <a:solidFill>
                  <a:srgbClr val="000099"/>
                </a:solidFill>
                <a:effectLst>
                  <a:outerShdw blurRad="63500" dir="3600000" algn="tl" rotWithShape="0">
                    <a:srgbClr val="000000">
                      <a:alpha val="70000"/>
                    </a:srgbClr>
                  </a:outerShdw>
                </a:effectLst>
                <a:latin typeface="Times New Roman" pitchFamily="18" charset="0"/>
                <a:cs typeface="Times New Roman" pitchFamily="18" charset="0"/>
              </a:rPr>
              <a:t>.</a:t>
            </a:r>
            <a:r>
              <a:rPr lang="en-IN" sz="4267" b="1" dirty="0">
                <a:ln w="3175" cmpd="sng">
                  <a:solidFill>
                    <a:schemeClr val="tx1"/>
                  </a:solidFill>
                  <a:prstDash val="solid"/>
                </a:ln>
                <a:solidFill>
                  <a:srgbClr val="000099"/>
                </a:solidFill>
                <a:effectLst>
                  <a:outerShdw blurRad="63500" dir="3600000" algn="tl" rotWithShape="0">
                    <a:srgbClr val="000000">
                      <a:alpha val="70000"/>
                    </a:srgbClr>
                  </a:outerShdw>
                </a:effectLst>
                <a:latin typeface="Ramadhan Amazing" pitchFamily="2" charset="0"/>
                <a:cs typeface="Arial" pitchFamily="34" charset="0"/>
              </a:rPr>
              <a:t> M</a:t>
            </a:r>
            <a:r>
              <a:rPr lang="en-IN" sz="4267" b="1" dirty="0">
                <a:ln w="3175" cmpd="sng">
                  <a:solidFill>
                    <a:schemeClr val="tx1"/>
                  </a:solidFill>
                  <a:prstDash val="solid"/>
                </a:ln>
                <a:solidFill>
                  <a:srgbClr val="000099"/>
                </a:solidFill>
                <a:effectLst>
                  <a:outerShdw blurRad="63500" dir="3600000" algn="tl" rotWithShape="0">
                    <a:srgbClr val="000000">
                      <a:alpha val="70000"/>
                    </a:srgbClr>
                  </a:outerShdw>
                </a:effectLst>
                <a:latin typeface="Times New Roman" pitchFamily="18" charset="0"/>
                <a:cs typeface="Times New Roman" pitchFamily="18" charset="0"/>
              </a:rPr>
              <a:t>.</a:t>
            </a:r>
            <a:r>
              <a:rPr lang="en-IN" sz="4267" b="1" dirty="0">
                <a:ln w="3175" cmpd="sng">
                  <a:solidFill>
                    <a:schemeClr val="tx1"/>
                  </a:solidFill>
                  <a:prstDash val="solid"/>
                </a:ln>
                <a:solidFill>
                  <a:srgbClr val="000099"/>
                </a:solidFill>
                <a:effectLst>
                  <a:outerShdw blurRad="63500" dir="3600000" algn="tl" rotWithShape="0">
                    <a:srgbClr val="000000">
                      <a:alpha val="70000"/>
                    </a:srgbClr>
                  </a:outerShdw>
                </a:effectLst>
                <a:latin typeface="Ramadhan Amazing" pitchFamily="2" charset="0"/>
                <a:cs typeface="Arial" pitchFamily="34" charset="0"/>
              </a:rPr>
              <a:t>I</a:t>
            </a:r>
            <a:r>
              <a:rPr lang="en-IN" sz="4267" b="1" dirty="0">
                <a:ln w="3175" cmpd="sng">
                  <a:solidFill>
                    <a:schemeClr val="tx1"/>
                  </a:solidFill>
                  <a:prstDash val="solid"/>
                </a:ln>
                <a:solidFill>
                  <a:srgbClr val="000099"/>
                </a:solidFill>
                <a:effectLst>
                  <a:outerShdw blurRad="63500" dir="3600000" algn="tl" rotWithShape="0">
                    <a:srgbClr val="000000">
                      <a:alpha val="70000"/>
                    </a:srgbClr>
                  </a:outerShdw>
                </a:effectLst>
                <a:latin typeface="Times New Roman" pitchFamily="18" charset="0"/>
                <a:cs typeface="Times New Roman" pitchFamily="18" charset="0"/>
              </a:rPr>
              <a:t>. </a:t>
            </a:r>
            <a:r>
              <a:rPr lang="en-IN" sz="4267" b="1" dirty="0">
                <a:ln w="3175" cmpd="sng">
                  <a:solidFill>
                    <a:schemeClr val="tx1"/>
                  </a:solidFill>
                  <a:prstDash val="solid"/>
                </a:ln>
                <a:solidFill>
                  <a:srgbClr val="000099"/>
                </a:solidFill>
                <a:effectLst>
                  <a:outerShdw blurRad="63500" dir="3600000" algn="tl" rotWithShape="0">
                    <a:srgbClr val="000000">
                      <a:alpha val="70000"/>
                    </a:srgbClr>
                  </a:outerShdw>
                </a:effectLst>
                <a:latin typeface="Ramadhan Amazing" pitchFamily="2" charset="0"/>
                <a:cs typeface="Arial" pitchFamily="34" charset="0"/>
              </a:rPr>
              <a:t>MOHAMED  IBRAHIM </a:t>
            </a:r>
          </a:p>
          <a:p>
            <a:pPr marL="126997" lvl="1"/>
            <a:r>
              <a:rPr lang="en-IN" sz="2400" dirty="0" err="1">
                <a:ln w="18415" cmpd="sng">
                  <a:noFill/>
                  <a:prstDash val="solid"/>
                </a:ln>
                <a:effectLst>
                  <a:outerShdw blurRad="63500" dir="3600000" algn="tl" rotWithShape="0">
                    <a:srgbClr val="000000">
                      <a:alpha val="70000"/>
                    </a:srgbClr>
                  </a:outerShdw>
                </a:effectLst>
                <a:latin typeface="Bookman Old Style" pitchFamily="18" charset="0"/>
                <a:cs typeface="Arial" pitchFamily="34" charset="0"/>
              </a:rPr>
              <a:t>M.Com</a:t>
            </a:r>
            <a:r>
              <a:rPr lang="en-IN" sz="2400" dirty="0">
                <a:ln w="18415" cmpd="sng">
                  <a:noFill/>
                  <a:prstDash val="solid"/>
                </a:ln>
                <a:effectLst>
                  <a:outerShdw blurRad="63500" dir="3600000" algn="tl" rotWithShape="0">
                    <a:srgbClr val="000000">
                      <a:alpha val="70000"/>
                    </a:srgbClr>
                  </a:outerShdw>
                </a:effectLst>
                <a:latin typeface="Bookman Old Style" pitchFamily="18" charset="0"/>
                <a:cs typeface="Arial" pitchFamily="34" charset="0"/>
              </a:rPr>
              <a:t>., M.Phil., M.B.A., SET (Com)., SET (</a:t>
            </a:r>
            <a:r>
              <a:rPr lang="en-IN" sz="2400" dirty="0" err="1">
                <a:ln w="18415" cmpd="sng">
                  <a:noFill/>
                  <a:prstDash val="solid"/>
                </a:ln>
                <a:effectLst>
                  <a:outerShdw blurRad="63500" dir="3600000" algn="tl" rotWithShape="0">
                    <a:srgbClr val="000000">
                      <a:alpha val="70000"/>
                    </a:srgbClr>
                  </a:outerShdw>
                </a:effectLst>
                <a:latin typeface="Bookman Old Style" pitchFamily="18" charset="0"/>
                <a:cs typeface="Arial" pitchFamily="34" charset="0"/>
              </a:rPr>
              <a:t>Mgt</a:t>
            </a:r>
            <a:r>
              <a:rPr lang="en-IN" sz="2400" dirty="0">
                <a:ln w="18415" cmpd="sng">
                  <a:noFill/>
                  <a:prstDash val="solid"/>
                </a:ln>
                <a:effectLst>
                  <a:outerShdw blurRad="63500" dir="3600000" algn="tl" rotWithShape="0">
                    <a:srgbClr val="000000">
                      <a:alpha val="70000"/>
                    </a:srgbClr>
                  </a:outerShdw>
                </a:effectLst>
                <a:latin typeface="Bookman Old Style" pitchFamily="18" charset="0"/>
                <a:cs typeface="Arial" pitchFamily="34" charset="0"/>
              </a:rPr>
              <a:t>).,</a:t>
            </a:r>
            <a:r>
              <a:rPr lang="en-IN" sz="2133" dirty="0">
                <a:ln w="18415" cmpd="sng">
                  <a:noFill/>
                  <a:prstDash val="solid"/>
                </a:ln>
                <a:effectLst>
                  <a:outerShdw blurRad="63500" dir="3600000" algn="tl" rotWithShape="0">
                    <a:srgbClr val="000000">
                      <a:alpha val="70000"/>
                    </a:srgbClr>
                  </a:outerShdw>
                </a:effectLst>
                <a:latin typeface="Bookman Old Style" pitchFamily="18" charset="0"/>
                <a:cs typeface="Arial" pitchFamily="34" charset="0"/>
              </a:rPr>
              <a:t> </a:t>
            </a:r>
            <a:endParaRPr lang="en-IN" sz="2133" dirty="0" smtClean="0">
              <a:ln w="18415" cmpd="sng">
                <a:noFill/>
                <a:prstDash val="solid"/>
              </a:ln>
              <a:effectLst>
                <a:outerShdw blurRad="63500" dir="3600000" algn="tl" rotWithShape="0">
                  <a:srgbClr val="000000">
                    <a:alpha val="70000"/>
                  </a:srgbClr>
                </a:outerShdw>
              </a:effectLst>
              <a:latin typeface="Bookman Old Style" pitchFamily="18" charset="0"/>
              <a:cs typeface="Arial" pitchFamily="34" charset="0"/>
            </a:endParaRPr>
          </a:p>
          <a:p>
            <a:pPr marL="126997" lvl="1"/>
            <a:endParaRPr lang="en-IN" sz="2133" dirty="0">
              <a:ln w="18415" cmpd="sng">
                <a:noFill/>
                <a:prstDash val="solid"/>
              </a:ln>
              <a:effectLst>
                <a:outerShdw blurRad="63500" dir="3600000" algn="tl" rotWithShape="0">
                  <a:srgbClr val="000000">
                    <a:alpha val="70000"/>
                  </a:srgbClr>
                </a:outerShdw>
              </a:effectLst>
              <a:latin typeface="Bookman Old Style" pitchFamily="18" charset="0"/>
              <a:cs typeface="Arial" pitchFamily="34" charset="0"/>
            </a:endParaRPr>
          </a:p>
          <a:p>
            <a:pPr marL="120648" lvl="1"/>
            <a:r>
              <a:rPr lang="en-IN" sz="3200" i="1" dirty="0">
                <a:ln w="18415" cmpd="sng">
                  <a:noFill/>
                  <a:prstDash val="solid"/>
                </a:ln>
                <a:solidFill>
                  <a:srgbClr val="C00000"/>
                </a:solidFill>
                <a:effectLst>
                  <a:outerShdw blurRad="63500" dir="3600000" algn="tl" rotWithShape="0">
                    <a:srgbClr val="000000">
                      <a:alpha val="70000"/>
                    </a:srgbClr>
                  </a:outerShdw>
                </a:effectLst>
                <a:latin typeface="Book Antiqua" pitchFamily="18" charset="0"/>
                <a:cs typeface="Arial" pitchFamily="34" charset="0"/>
              </a:rPr>
              <a:t>Assistant Professor </a:t>
            </a:r>
          </a:p>
          <a:p>
            <a:pPr marL="120648" lvl="1"/>
            <a:r>
              <a:rPr lang="en-IN" sz="3200" i="1" dirty="0">
                <a:ln w="18415" cmpd="sng">
                  <a:noFill/>
                  <a:prstDash val="solid"/>
                </a:ln>
                <a:solidFill>
                  <a:srgbClr val="C00000"/>
                </a:solidFill>
                <a:effectLst>
                  <a:outerShdw blurRad="63500" dir="3600000" algn="tl" rotWithShape="0">
                    <a:srgbClr val="000000">
                      <a:alpha val="70000"/>
                    </a:srgbClr>
                  </a:outerShdw>
                </a:effectLst>
                <a:latin typeface="Book Antiqua" pitchFamily="18" charset="0"/>
                <a:cs typeface="Arial" pitchFamily="34" charset="0"/>
              </a:rPr>
              <a:t>PG &amp; Research Department of Commerce</a:t>
            </a:r>
            <a:r>
              <a:rPr lang="en-IN" sz="2400" i="1" dirty="0">
                <a:ln w="18415" cmpd="sng">
                  <a:noFill/>
                  <a:prstDash val="solid"/>
                </a:ln>
                <a:solidFill>
                  <a:srgbClr val="C00000"/>
                </a:solidFill>
                <a:effectLst>
                  <a:outerShdw blurRad="63500" dir="3600000" algn="tl" rotWithShape="0">
                    <a:srgbClr val="000000">
                      <a:alpha val="70000"/>
                    </a:srgbClr>
                  </a:outerShdw>
                </a:effectLst>
                <a:latin typeface="Book Antiqua" pitchFamily="18" charset="0"/>
                <a:cs typeface="Arial" pitchFamily="34" charset="0"/>
              </a:rPr>
              <a:t> (SF-Men)</a:t>
            </a:r>
            <a:endParaRPr lang="en-IN" sz="3067" i="1" dirty="0">
              <a:ln w="18415" cmpd="sng">
                <a:noFill/>
                <a:prstDash val="solid"/>
              </a:ln>
              <a:solidFill>
                <a:srgbClr val="C00000"/>
              </a:solidFill>
              <a:effectLst>
                <a:outerShdw blurRad="63500" dir="3600000" algn="tl" rotWithShape="0">
                  <a:srgbClr val="000000">
                    <a:alpha val="70000"/>
                  </a:srgbClr>
                </a:outerShdw>
              </a:effectLst>
              <a:latin typeface="Book Antiqua" pitchFamily="18" charset="0"/>
              <a:cs typeface="Arial" pitchFamily="34" charset="0"/>
            </a:endParaRPr>
          </a:p>
          <a:p>
            <a:pPr marL="120648" lvl="1"/>
            <a:r>
              <a:rPr lang="en-IN" sz="3200" i="1" dirty="0">
                <a:ln w="18415" cmpd="sng">
                  <a:noFill/>
                  <a:prstDash val="solid"/>
                </a:ln>
                <a:solidFill>
                  <a:srgbClr val="C00000"/>
                </a:solidFill>
                <a:effectLst>
                  <a:outerShdw blurRad="63500" dir="3600000" algn="tl" rotWithShape="0">
                    <a:srgbClr val="000000">
                      <a:alpha val="70000"/>
                    </a:srgbClr>
                  </a:outerShdw>
                </a:effectLst>
                <a:latin typeface="Book Antiqua" pitchFamily="18" charset="0"/>
                <a:cs typeface="Arial" pitchFamily="34" charset="0"/>
              </a:rPr>
              <a:t>JAMAL MOHAMED COLLEGE (Autonomous)</a:t>
            </a:r>
          </a:p>
          <a:p>
            <a:pPr marL="120648" lvl="1"/>
            <a:r>
              <a:rPr lang="en-IN" sz="3200" dirty="0">
                <a:ln w="18415" cmpd="sng">
                  <a:noFill/>
                  <a:prstDash val="solid"/>
                </a:ln>
                <a:solidFill>
                  <a:srgbClr val="C00000"/>
                </a:solidFill>
                <a:effectLst>
                  <a:outerShdw blurRad="63500" dir="3600000" algn="tl" rotWithShape="0">
                    <a:srgbClr val="000000">
                      <a:alpha val="70000"/>
                    </a:srgbClr>
                  </a:outerShdw>
                </a:effectLst>
                <a:latin typeface="Book Antiqua" pitchFamily="18" charset="0"/>
                <a:cs typeface="Arial" pitchFamily="34" charset="0"/>
              </a:rPr>
              <a:t>Tiruchirappalli – 20.</a:t>
            </a:r>
          </a:p>
        </p:txBody>
      </p:sp>
      <p:sp>
        <p:nvSpPr>
          <p:cNvPr id="6" name="Rectangle 5"/>
          <p:cNvSpPr/>
          <p:nvPr/>
        </p:nvSpPr>
        <p:spPr>
          <a:xfrm>
            <a:off x="609600" y="787400"/>
            <a:ext cx="8331200" cy="1828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N" sz="2400"/>
          </a:p>
        </p:txBody>
      </p:sp>
      <p:sp>
        <p:nvSpPr>
          <p:cNvPr id="4" name="Subtitle 3"/>
          <p:cNvSpPr>
            <a:spLocks noGrp="1"/>
          </p:cNvSpPr>
          <p:nvPr>
            <p:ph type="subTitle" idx="1"/>
          </p:nvPr>
        </p:nvSpPr>
        <p:spPr>
          <a:xfrm>
            <a:off x="203200" y="584200"/>
            <a:ext cx="10969600" cy="768000"/>
          </a:xfrm>
        </p:spPr>
        <p:txBody>
          <a:bodyPr>
            <a:noAutofit/>
          </a:bodyPr>
          <a:lstStyle/>
          <a:p>
            <a:pPr algn="ctr"/>
            <a:r>
              <a:rPr lang="en-IN" sz="5867"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itchFamily="2" charset="-79"/>
                <a:cs typeface="Aharoni" pitchFamily="2" charset="-79"/>
              </a:rPr>
              <a:t>INTRODUCTION TO </a:t>
            </a:r>
            <a:endParaRPr lang="en-IN" sz="5867"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itchFamily="2" charset="-79"/>
              <a:cs typeface="Aharoni" pitchFamily="2" charset="-79"/>
            </a:endParaRPr>
          </a:p>
          <a:p>
            <a:pPr algn="ctr"/>
            <a:r>
              <a:rPr lang="en-IN" sz="5867"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itchFamily="2" charset="-79"/>
                <a:cs typeface="Aharoni" pitchFamily="2" charset="-79"/>
              </a:rPr>
              <a:t>MUTUAL FUND                         </a:t>
            </a:r>
            <a:endParaRPr lang="en-IN" sz="5867"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haroni" pitchFamily="2" charset="-79"/>
              <a:cs typeface="Aharoni" pitchFamily="2" charset="-79"/>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64189"/>
            <a:ext cx="3512317" cy="3693811"/>
          </a:xfrm>
          <a:prstGeom prst="rect">
            <a:avLst/>
          </a:prstGeom>
          <a:ln>
            <a:noFill/>
          </a:ln>
        </p:spPr>
      </p:pic>
    </p:spTree>
    <p:extLst>
      <p:ext uri="{BB962C8B-B14F-4D97-AF65-F5344CB8AC3E}">
        <p14:creationId xmlns:p14="http://schemas.microsoft.com/office/powerpoint/2010/main" val="966482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744249" y="2573048"/>
            <a:ext cx="3914775" cy="11715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3390"/>
          <a:stretch/>
        </p:blipFill>
        <p:spPr>
          <a:xfrm>
            <a:off x="5263947" y="180108"/>
            <a:ext cx="6082925" cy="64562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334258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346" y="2202873"/>
            <a:ext cx="4037146" cy="261908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4392" y="2202874"/>
            <a:ext cx="4392480" cy="2619080"/>
          </a:xfrm>
          <a:prstGeom prst="rect">
            <a:avLst/>
          </a:prstGeom>
        </p:spPr>
      </p:pic>
      <p:sp>
        <p:nvSpPr>
          <p:cNvPr id="4" name="Left-Right Arrow 3"/>
          <p:cNvSpPr/>
          <p:nvPr/>
        </p:nvSpPr>
        <p:spPr>
          <a:xfrm>
            <a:off x="5465323" y="3311522"/>
            <a:ext cx="1025237" cy="401782"/>
          </a:xfrm>
          <a:prstGeom prst="leftRightArrow">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96795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7309" y="886692"/>
            <a:ext cx="10044546" cy="5509200"/>
          </a:xfrm>
          <a:prstGeom prst="rect">
            <a:avLst/>
          </a:prstGeom>
          <a:noFill/>
        </p:spPr>
        <p:txBody>
          <a:bodyPr wrap="square" rtlCol="0">
            <a:spAutoFit/>
          </a:bodyPr>
          <a:lstStyle/>
          <a:p>
            <a:r>
              <a:rPr lang="en-US" sz="3600" b="1" dirty="0" smtClean="0">
                <a:solidFill>
                  <a:schemeClr val="accent4">
                    <a:lumMod val="50000"/>
                  </a:schemeClr>
                </a:solidFill>
                <a:effectLst>
                  <a:outerShdw blurRad="38100" dist="38100" dir="2700000" algn="tl">
                    <a:srgbClr val="000000">
                      <a:alpha val="43137"/>
                    </a:srgbClr>
                  </a:outerShdw>
                </a:effectLst>
              </a:rPr>
              <a:t>Merchant Banking</a:t>
            </a:r>
          </a:p>
          <a:p>
            <a:endParaRPr lang="en-US" sz="3600" b="1" dirty="0">
              <a:effectLst>
                <a:outerShdw blurRad="38100" dist="38100" dir="2700000" algn="tl">
                  <a:srgbClr val="000000">
                    <a:alpha val="43137"/>
                  </a:srgbClr>
                </a:outerShdw>
              </a:effectLst>
            </a:endParaRPr>
          </a:p>
          <a:p>
            <a:r>
              <a:rPr lang="en-US" sz="2800" b="1" dirty="0" smtClean="0">
                <a:solidFill>
                  <a:srgbClr val="002060"/>
                </a:solidFill>
                <a:effectLst>
                  <a:outerShdw blurRad="38100" dist="38100" dir="2700000" algn="tl">
                    <a:srgbClr val="000000">
                      <a:alpha val="43137"/>
                    </a:srgbClr>
                  </a:outerShdw>
                </a:effectLst>
              </a:rPr>
              <a:t>Meaning:</a:t>
            </a:r>
          </a:p>
          <a:p>
            <a:endParaRPr lang="en-US" sz="2800" b="1" dirty="0">
              <a:solidFill>
                <a:srgbClr val="002060"/>
              </a:solidFill>
              <a:effectLst>
                <a:outerShdw blurRad="38100" dist="38100" dir="2700000" algn="tl">
                  <a:srgbClr val="000000">
                    <a:alpha val="43137"/>
                  </a:srgbClr>
                </a:outerShdw>
              </a:effectLst>
            </a:endParaRPr>
          </a:p>
          <a:p>
            <a:r>
              <a:rPr lang="en-US" sz="2800" dirty="0" smtClean="0">
                <a:solidFill>
                  <a:srgbClr val="002060"/>
                </a:solidFill>
              </a:rPr>
              <a:t>             The term merchant banking is used differently in different countries and so there is no precise definition for it. In London merchant banker refers to those who are members of British Merchant Banking and Securities House Association who carry on consultation, leasing, portfolio services, assets management, euro credits, loan syndication, etc. In America, merchant banking is concerned with mobilizing savings of people and directing the funds to business enterprise.</a:t>
            </a:r>
            <a:endParaRPr lang="en-IN" sz="2800" dirty="0">
              <a:solidFill>
                <a:srgbClr val="002060"/>
              </a:solidFill>
            </a:endParaRPr>
          </a:p>
        </p:txBody>
      </p:sp>
    </p:spTree>
    <p:extLst>
      <p:ext uri="{BB962C8B-B14F-4D97-AF65-F5344CB8AC3E}">
        <p14:creationId xmlns:p14="http://schemas.microsoft.com/office/powerpoint/2010/main" val="1929540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8403"/>
          <a:stretch/>
        </p:blipFill>
        <p:spPr>
          <a:xfrm>
            <a:off x="1588983" y="1967345"/>
            <a:ext cx="9165766" cy="4710545"/>
          </a:xfrm>
          <a:prstGeom prst="rect">
            <a:avLst/>
          </a:prstGeom>
        </p:spPr>
      </p:pic>
      <p:sp>
        <p:nvSpPr>
          <p:cNvPr id="3" name="TextBox 2"/>
          <p:cNvSpPr txBox="1"/>
          <p:nvPr/>
        </p:nvSpPr>
        <p:spPr>
          <a:xfrm>
            <a:off x="4918364" y="665019"/>
            <a:ext cx="2299854"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latin typeface="Bahnschrift SemiBold" panose="020B0502040204020203" pitchFamily="34" charset="0"/>
              </a:rPr>
              <a:t>TYPES</a:t>
            </a:r>
            <a:endParaRPr lang="en-IN" b="1" dirty="0">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1481219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89710" y="539757"/>
            <a:ext cx="10335490" cy="5509200"/>
          </a:xfrm>
          <a:prstGeom prst="rect">
            <a:avLst/>
          </a:prstGeom>
          <a:noFill/>
        </p:spPr>
        <p:txBody>
          <a:bodyPr wrap="square" rtlCol="0">
            <a:spAutoFit/>
          </a:bodyPr>
          <a:lstStyle/>
          <a:p>
            <a:pPr algn="ctr"/>
            <a:r>
              <a:rPr lang="en-US" sz="3600" b="1" dirty="0" smtClean="0">
                <a:solidFill>
                  <a:schemeClr val="accent4">
                    <a:lumMod val="50000"/>
                  </a:schemeClr>
                </a:solidFill>
                <a:effectLst>
                  <a:outerShdw blurRad="38100" dist="38100" dir="2700000" algn="tl">
                    <a:srgbClr val="000000">
                      <a:alpha val="43137"/>
                    </a:srgbClr>
                  </a:outerShdw>
                </a:effectLst>
              </a:rPr>
              <a:t>Scope for Merchant Banks in India</a:t>
            </a:r>
          </a:p>
          <a:p>
            <a:endParaRPr lang="en-US" dirty="0" smtClean="0">
              <a:solidFill>
                <a:schemeClr val="accent4">
                  <a:lumMod val="50000"/>
                </a:schemeClr>
              </a:solidFill>
            </a:endParaRPr>
          </a:p>
          <a:p>
            <a:r>
              <a:rPr lang="en-US" sz="2400" dirty="0" smtClean="0">
                <a:solidFill>
                  <a:schemeClr val="accent5">
                    <a:lumMod val="50000"/>
                  </a:schemeClr>
                </a:solidFill>
              </a:rPr>
              <a:t>      </a:t>
            </a:r>
            <a:r>
              <a:rPr lang="en-US" sz="2800" dirty="0" smtClean="0">
                <a:solidFill>
                  <a:schemeClr val="accent5">
                    <a:lumMod val="50000"/>
                  </a:schemeClr>
                </a:solidFill>
              </a:rPr>
              <a:t>The present capital market scenario provides a vast scope for merchant banking in India. Below mentioned point justify it clearly.</a:t>
            </a:r>
          </a:p>
          <a:p>
            <a:endParaRPr lang="en-US" sz="2800" dirty="0" smtClean="0">
              <a:solidFill>
                <a:schemeClr val="accent5">
                  <a:lumMod val="50000"/>
                </a:schemeClr>
              </a:solidFill>
            </a:endParaRPr>
          </a:p>
          <a:p>
            <a:pPr marL="514350" indent="-514350">
              <a:buAutoNum type="romanLcParenBoth"/>
            </a:pPr>
            <a:r>
              <a:rPr lang="en-US" sz="2800" b="1" dirty="0" smtClean="0">
                <a:solidFill>
                  <a:schemeClr val="accent5">
                    <a:lumMod val="50000"/>
                  </a:schemeClr>
                </a:solidFill>
              </a:rPr>
              <a:t>Growth of new issue market</a:t>
            </a:r>
            <a:r>
              <a:rPr lang="en-US" sz="2800" dirty="0" smtClean="0">
                <a:solidFill>
                  <a:schemeClr val="accent5">
                    <a:lumMod val="50000"/>
                  </a:schemeClr>
                </a:solidFill>
              </a:rPr>
              <a:t> – Due to unprecedented growth in new issue market. MB’s has to play crucial role in managing issue of shares &amp; securities.</a:t>
            </a:r>
          </a:p>
          <a:p>
            <a:pPr marL="514350" indent="-514350">
              <a:buAutoNum type="romanLcParenBoth"/>
            </a:pPr>
            <a:r>
              <a:rPr lang="en-US" sz="2800" b="1" dirty="0" smtClean="0">
                <a:solidFill>
                  <a:schemeClr val="accent5">
                    <a:lumMod val="50000"/>
                  </a:schemeClr>
                </a:solidFill>
              </a:rPr>
              <a:t>Entry of foreign investors</a:t>
            </a:r>
            <a:r>
              <a:rPr lang="en-US" sz="2800" dirty="0" smtClean="0">
                <a:solidFill>
                  <a:schemeClr val="accent5">
                    <a:lumMod val="50000"/>
                  </a:schemeClr>
                </a:solidFill>
              </a:rPr>
              <a:t> – has further improved their scope in India due to opening up Indian Capital market in 1992 for foreign investors. Increasing number of joint ventures abroad by Indian companies and further increased this scope. </a:t>
            </a:r>
          </a:p>
          <a:p>
            <a:endParaRPr lang="en-IN" dirty="0">
              <a:solidFill>
                <a:schemeClr val="accent5">
                  <a:lumMod val="50000"/>
                </a:schemeClr>
              </a:solidFill>
            </a:endParaRPr>
          </a:p>
        </p:txBody>
      </p:sp>
    </p:spTree>
    <p:extLst>
      <p:ext uri="{BB962C8B-B14F-4D97-AF65-F5344CB8AC3E}">
        <p14:creationId xmlns:p14="http://schemas.microsoft.com/office/powerpoint/2010/main" val="1819510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25000"/>
                    </a14:imgEffect>
                  </a14:imgLayer>
                </a14:imgProps>
              </a:ext>
            </a:extLst>
          </a:blip>
          <a:srcRect/>
          <a:stretch>
            <a:fillRect t="-8000" b="-6000"/>
          </a:stretch>
        </a:blipFill>
        <a:effectLst/>
      </p:bgPr>
    </p:bg>
    <p:spTree>
      <p:nvGrpSpPr>
        <p:cNvPr id="1" name=""/>
        <p:cNvGrpSpPr/>
        <p:nvPr/>
      </p:nvGrpSpPr>
      <p:grpSpPr>
        <a:xfrm>
          <a:off x="0" y="0"/>
          <a:ext cx="0" cy="0"/>
          <a:chOff x="0" y="0"/>
          <a:chExt cx="0" cy="0"/>
        </a:xfrm>
      </p:grpSpPr>
      <p:sp>
        <p:nvSpPr>
          <p:cNvPr id="2" name="Rectangle 1"/>
          <p:cNvSpPr/>
          <p:nvPr/>
        </p:nvSpPr>
        <p:spPr>
          <a:xfrm>
            <a:off x="-124692" y="5571258"/>
            <a:ext cx="5139523" cy="830997"/>
          </a:xfrm>
          <a:prstGeom prst="rect">
            <a:avLst/>
          </a:prstGeom>
        </p:spPr>
        <p:txBody>
          <a:bodyPr wrap="square">
            <a:spAutoFit/>
          </a:bodyPr>
          <a:lstStyle/>
          <a:p>
            <a:pPr marL="95250" lvl="1" algn="r"/>
            <a:r>
              <a:rPr lang="en-IN" sz="2400" b="1" dirty="0" smtClean="0">
                <a:solidFill>
                  <a:srgbClr val="002060"/>
                </a:solidFill>
                <a:latin typeface="Bookman Old Style" pitchFamily="18" charset="0"/>
                <a:cs typeface="Arial" pitchFamily="34" charset="0"/>
              </a:rPr>
              <a:t>Mr. M. I. </a:t>
            </a:r>
            <a:r>
              <a:rPr lang="en-IN" sz="2400" b="1" dirty="0">
                <a:solidFill>
                  <a:srgbClr val="002060"/>
                </a:solidFill>
                <a:latin typeface="Bookman Old Style" pitchFamily="18" charset="0"/>
                <a:cs typeface="Arial" pitchFamily="34" charset="0"/>
              </a:rPr>
              <a:t>MOHAMED </a:t>
            </a:r>
            <a:r>
              <a:rPr lang="en-IN" sz="2400" b="1" dirty="0" smtClean="0">
                <a:solidFill>
                  <a:srgbClr val="002060"/>
                </a:solidFill>
                <a:latin typeface="Bookman Old Style" pitchFamily="18" charset="0"/>
                <a:cs typeface="Arial" pitchFamily="34" charset="0"/>
              </a:rPr>
              <a:t>IBRAHIM</a:t>
            </a:r>
          </a:p>
          <a:p>
            <a:pPr marL="95250" lvl="1" algn="r"/>
            <a:r>
              <a:rPr lang="en-IN" sz="2400" b="1" dirty="0" smtClean="0">
                <a:solidFill>
                  <a:srgbClr val="002060"/>
                </a:solidFill>
                <a:latin typeface="Bookman Old Style" pitchFamily="18" charset="0"/>
                <a:cs typeface="Arial" pitchFamily="34" charset="0"/>
              </a:rPr>
              <a:t>Mail ID: mi@jmc.edu </a:t>
            </a:r>
            <a:endParaRPr lang="en-IN" sz="2400" b="1" dirty="0">
              <a:solidFill>
                <a:srgbClr val="002060"/>
              </a:solidFill>
              <a:latin typeface="Bookman Old Style" pitchFamily="18" charset="0"/>
              <a:cs typeface="Arial" pitchFamily="34" charset="0"/>
            </a:endParaRPr>
          </a:p>
        </p:txBody>
      </p:sp>
    </p:spTree>
    <p:extLst>
      <p:ext uri="{BB962C8B-B14F-4D97-AF65-F5344CB8AC3E}">
        <p14:creationId xmlns:p14="http://schemas.microsoft.com/office/powerpoint/2010/main" val="2061425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Lst>
          </a:blip>
          <a:srcRect/>
          <a:stretch>
            <a:fillRect t="-14000" b="-14000"/>
          </a:stretch>
        </a:blipFill>
        <a:effectLst/>
      </p:bgPr>
    </p:bg>
    <p:spTree>
      <p:nvGrpSpPr>
        <p:cNvPr id="1" name=""/>
        <p:cNvGrpSpPr/>
        <p:nvPr/>
      </p:nvGrpSpPr>
      <p:grpSpPr>
        <a:xfrm>
          <a:off x="0" y="0"/>
          <a:ext cx="0" cy="0"/>
          <a:chOff x="0" y="0"/>
          <a:chExt cx="0" cy="0"/>
        </a:xfrm>
      </p:grpSpPr>
      <p:sp>
        <p:nvSpPr>
          <p:cNvPr id="2" name="TextBox 1"/>
          <p:cNvSpPr txBox="1"/>
          <p:nvPr/>
        </p:nvSpPr>
        <p:spPr>
          <a:xfrm>
            <a:off x="6386946" y="385587"/>
            <a:ext cx="5306291" cy="6355586"/>
          </a:xfrm>
          <a:prstGeom prst="rect">
            <a:avLst/>
          </a:prstGeom>
          <a:noFill/>
        </p:spPr>
        <p:txBody>
          <a:bodyPr wrap="square" rtlCol="0">
            <a:spAutoFit/>
          </a:bodyPr>
          <a:lstStyle/>
          <a:p>
            <a:r>
              <a:rPr lang="en-US" sz="2200" b="1" u="sng" dirty="0" smtClean="0">
                <a:ln>
                  <a:solidFill>
                    <a:schemeClr val="bg1">
                      <a:lumMod val="95000"/>
                    </a:schemeClr>
                  </a:solidFill>
                </a:ln>
                <a:solidFill>
                  <a:schemeClr val="bg1"/>
                </a:solidFill>
                <a:effectLst>
                  <a:outerShdw blurRad="38100" dist="38100" dir="2700000" algn="tl">
                    <a:srgbClr val="000000">
                      <a:alpha val="43137"/>
                    </a:srgbClr>
                  </a:outerShdw>
                </a:effectLst>
                <a:latin typeface="Bahnschrift SemiBold" panose="020B0502040204020203" pitchFamily="34" charset="0"/>
              </a:rPr>
              <a:t>CONTENTS:</a:t>
            </a:r>
          </a:p>
          <a:p>
            <a:endParaRPr lang="en-US" sz="2200" b="1" dirty="0" smtClean="0">
              <a:effectLst>
                <a:outerShdw blurRad="38100" dist="38100" dir="2700000" algn="tl">
                  <a:srgbClr val="000000">
                    <a:alpha val="43137"/>
                  </a:srgbClr>
                </a:outerShdw>
              </a:effectLst>
            </a:endParaRPr>
          </a:p>
          <a:p>
            <a:pPr marL="285750" indent="-285750">
              <a:lnSpc>
                <a:spcPct val="150000"/>
              </a:lnSpc>
              <a:buFont typeface="Wingdings" panose="05000000000000000000" pitchFamily="2" charset="2"/>
              <a:buChar char="v"/>
            </a:pPr>
            <a:r>
              <a:rPr lang="en-US" sz="2200" b="1" dirty="0" smtClean="0">
                <a:ln>
                  <a:solidFill>
                    <a:schemeClr val="bg1">
                      <a:lumMod val="95000"/>
                    </a:schemeClr>
                  </a:solidFill>
                </a:ln>
                <a:solidFill>
                  <a:schemeClr val="bg1"/>
                </a:solidFill>
                <a:effectLst>
                  <a:outerShdw blurRad="38100" dist="38100" dir="2700000" algn="tl">
                    <a:srgbClr val="000000">
                      <a:alpha val="43137"/>
                    </a:srgbClr>
                  </a:outerShdw>
                </a:effectLst>
                <a:latin typeface="Bahnschrift SemiBold" panose="020B0502040204020203" pitchFamily="34" charset="0"/>
              </a:rPr>
              <a:t>MUTUAL FUND - MEANING</a:t>
            </a:r>
          </a:p>
          <a:p>
            <a:pPr marL="285750" indent="-285750">
              <a:lnSpc>
                <a:spcPct val="150000"/>
              </a:lnSpc>
              <a:buFont typeface="Wingdings" panose="05000000000000000000" pitchFamily="2" charset="2"/>
              <a:buChar char="v"/>
            </a:pPr>
            <a:r>
              <a:rPr lang="en-US" sz="2200" b="1" dirty="0" smtClean="0">
                <a:ln>
                  <a:solidFill>
                    <a:schemeClr val="bg1">
                      <a:lumMod val="95000"/>
                    </a:schemeClr>
                  </a:solidFill>
                </a:ln>
                <a:solidFill>
                  <a:schemeClr val="bg1"/>
                </a:solidFill>
                <a:effectLst>
                  <a:outerShdw blurRad="38100" dist="38100" dir="2700000" algn="tl">
                    <a:srgbClr val="000000">
                      <a:alpha val="43137"/>
                    </a:srgbClr>
                  </a:outerShdw>
                </a:effectLst>
                <a:latin typeface="Bahnschrift SemiBold" panose="020B0502040204020203" pitchFamily="34" charset="0"/>
              </a:rPr>
              <a:t>TYPES</a:t>
            </a:r>
          </a:p>
          <a:p>
            <a:pPr marL="285750" indent="-285750">
              <a:lnSpc>
                <a:spcPct val="150000"/>
              </a:lnSpc>
              <a:buFont typeface="Wingdings" panose="05000000000000000000" pitchFamily="2" charset="2"/>
              <a:buChar char="v"/>
            </a:pPr>
            <a:r>
              <a:rPr lang="en-US" sz="2200" b="1" dirty="0" smtClean="0">
                <a:ln>
                  <a:solidFill>
                    <a:schemeClr val="bg1">
                      <a:lumMod val="95000"/>
                    </a:schemeClr>
                  </a:solidFill>
                </a:ln>
                <a:solidFill>
                  <a:schemeClr val="bg1"/>
                </a:solidFill>
                <a:effectLst>
                  <a:outerShdw blurRad="38100" dist="38100" dir="2700000" algn="tl">
                    <a:srgbClr val="000000">
                      <a:alpha val="43137"/>
                    </a:srgbClr>
                  </a:outerShdw>
                </a:effectLst>
                <a:latin typeface="Bahnschrift SemiBold" panose="020B0502040204020203" pitchFamily="34" charset="0"/>
              </a:rPr>
              <a:t>FUNCTIONS</a:t>
            </a:r>
          </a:p>
          <a:p>
            <a:pPr marL="285750" indent="-285750">
              <a:lnSpc>
                <a:spcPct val="150000"/>
              </a:lnSpc>
              <a:buFont typeface="Wingdings" panose="05000000000000000000" pitchFamily="2" charset="2"/>
              <a:buChar char="v"/>
            </a:pPr>
            <a:r>
              <a:rPr lang="en-US" sz="2200" b="1" dirty="0" smtClean="0">
                <a:ln>
                  <a:solidFill>
                    <a:schemeClr val="bg1">
                      <a:lumMod val="95000"/>
                    </a:schemeClr>
                  </a:solidFill>
                </a:ln>
                <a:solidFill>
                  <a:schemeClr val="bg1"/>
                </a:solidFill>
                <a:effectLst>
                  <a:outerShdw blurRad="38100" dist="38100" dir="2700000" algn="tl">
                    <a:srgbClr val="000000">
                      <a:alpha val="43137"/>
                    </a:srgbClr>
                  </a:outerShdw>
                </a:effectLst>
                <a:latin typeface="Bahnschrift SemiBold" panose="020B0502040204020203" pitchFamily="34" charset="0"/>
              </a:rPr>
              <a:t>ADVANTAGES/BENEFITS</a:t>
            </a:r>
          </a:p>
          <a:p>
            <a:pPr marL="285750" indent="-285750">
              <a:lnSpc>
                <a:spcPct val="150000"/>
              </a:lnSpc>
              <a:buFont typeface="Wingdings" panose="05000000000000000000" pitchFamily="2" charset="2"/>
              <a:buChar char="v"/>
            </a:pPr>
            <a:r>
              <a:rPr lang="en-US" sz="2200" b="1" dirty="0" smtClean="0">
                <a:ln>
                  <a:solidFill>
                    <a:schemeClr val="bg1">
                      <a:lumMod val="95000"/>
                    </a:schemeClr>
                  </a:solidFill>
                </a:ln>
                <a:solidFill>
                  <a:schemeClr val="bg1"/>
                </a:solidFill>
                <a:effectLst>
                  <a:outerShdw blurRad="38100" dist="38100" dir="2700000" algn="tl">
                    <a:srgbClr val="000000">
                      <a:alpha val="43137"/>
                    </a:srgbClr>
                  </a:outerShdw>
                </a:effectLst>
                <a:latin typeface="Bahnschrift SemiBold" panose="020B0502040204020203" pitchFamily="34" charset="0"/>
              </a:rPr>
              <a:t>FACILITIES</a:t>
            </a:r>
          </a:p>
          <a:p>
            <a:pPr marL="285750" indent="-285750">
              <a:lnSpc>
                <a:spcPct val="150000"/>
              </a:lnSpc>
              <a:buFont typeface="Wingdings" panose="05000000000000000000" pitchFamily="2" charset="2"/>
              <a:buChar char="v"/>
            </a:pPr>
            <a:r>
              <a:rPr lang="en-US" sz="2200" b="1" dirty="0" smtClean="0">
                <a:ln>
                  <a:solidFill>
                    <a:schemeClr val="bg1">
                      <a:lumMod val="95000"/>
                    </a:schemeClr>
                  </a:solidFill>
                </a:ln>
                <a:solidFill>
                  <a:schemeClr val="bg1"/>
                </a:solidFill>
                <a:effectLst>
                  <a:outerShdw blurRad="38100" dist="38100" dir="2700000" algn="tl">
                    <a:srgbClr val="000000">
                      <a:alpha val="43137"/>
                    </a:srgbClr>
                  </a:outerShdw>
                </a:effectLst>
                <a:latin typeface="Bahnschrift SemiBold" panose="020B0502040204020203" pitchFamily="34" charset="0"/>
              </a:rPr>
              <a:t>SELECTION</a:t>
            </a:r>
          </a:p>
          <a:p>
            <a:pPr marL="285750" indent="-285750">
              <a:lnSpc>
                <a:spcPct val="150000"/>
              </a:lnSpc>
              <a:buFont typeface="Wingdings" panose="05000000000000000000" pitchFamily="2" charset="2"/>
              <a:buChar char="v"/>
            </a:pPr>
            <a:r>
              <a:rPr lang="en-US" sz="2200" b="1" dirty="0" smtClean="0">
                <a:ln>
                  <a:solidFill>
                    <a:schemeClr val="bg1">
                      <a:lumMod val="95000"/>
                    </a:schemeClr>
                  </a:solidFill>
                </a:ln>
                <a:solidFill>
                  <a:schemeClr val="bg1"/>
                </a:solidFill>
                <a:effectLst>
                  <a:outerShdw blurRad="38100" dist="38100" dir="2700000" algn="tl">
                    <a:srgbClr val="000000">
                      <a:alpha val="43137"/>
                    </a:srgbClr>
                  </a:outerShdw>
                </a:effectLst>
                <a:latin typeface="Bahnschrift SemiBold" panose="020B0502040204020203" pitchFamily="34" charset="0"/>
              </a:rPr>
              <a:t>SEBI – GUIDELJINES</a:t>
            </a:r>
          </a:p>
          <a:p>
            <a:pPr>
              <a:lnSpc>
                <a:spcPct val="150000"/>
              </a:lnSpc>
            </a:pPr>
            <a:endParaRPr lang="en-US" sz="2200" b="1" dirty="0" smtClean="0">
              <a:ln>
                <a:solidFill>
                  <a:schemeClr val="bg1">
                    <a:lumMod val="95000"/>
                  </a:schemeClr>
                </a:solidFill>
              </a:ln>
              <a:solidFill>
                <a:schemeClr val="bg1"/>
              </a:solidFill>
              <a:effectLst>
                <a:outerShdw blurRad="38100" dist="38100" dir="2700000" algn="tl">
                  <a:srgbClr val="000000">
                    <a:alpha val="43137"/>
                  </a:srgbClr>
                </a:outerShdw>
              </a:effectLst>
              <a:latin typeface="Bahnschrift SemiBold" panose="020B0502040204020203" pitchFamily="34" charset="0"/>
            </a:endParaRPr>
          </a:p>
          <a:p>
            <a:pPr marL="285750" indent="-285750">
              <a:lnSpc>
                <a:spcPct val="150000"/>
              </a:lnSpc>
              <a:buFont typeface="Wingdings" panose="05000000000000000000" pitchFamily="2" charset="2"/>
              <a:buChar char="v"/>
            </a:pPr>
            <a:r>
              <a:rPr lang="en-US" sz="2200" b="1" smtClean="0">
                <a:ln>
                  <a:solidFill>
                    <a:schemeClr val="bg1">
                      <a:lumMod val="95000"/>
                    </a:schemeClr>
                  </a:solidFill>
                </a:ln>
                <a:solidFill>
                  <a:schemeClr val="bg1"/>
                </a:solidFill>
                <a:effectLst>
                  <a:outerShdw blurRad="38100" dist="38100" dir="2700000" algn="tl">
                    <a:srgbClr val="000000">
                      <a:alpha val="43137"/>
                    </a:srgbClr>
                  </a:outerShdw>
                </a:effectLst>
                <a:latin typeface="Bahnschrift SemiBold" panose="020B0502040204020203" pitchFamily="34" charset="0"/>
              </a:rPr>
              <a:t>MERCHANT BANKING </a:t>
            </a:r>
            <a:r>
              <a:rPr lang="en-US" sz="2200" b="1" dirty="0" smtClean="0">
                <a:ln>
                  <a:solidFill>
                    <a:schemeClr val="bg1">
                      <a:lumMod val="95000"/>
                    </a:schemeClr>
                  </a:solidFill>
                </a:ln>
                <a:solidFill>
                  <a:schemeClr val="bg1"/>
                </a:solidFill>
                <a:effectLst>
                  <a:outerShdw blurRad="38100" dist="38100" dir="2700000" algn="tl">
                    <a:srgbClr val="000000">
                      <a:alpha val="43137"/>
                    </a:srgbClr>
                  </a:outerShdw>
                </a:effectLst>
                <a:latin typeface="Bahnschrift SemiBold" panose="020B0502040204020203" pitchFamily="34" charset="0"/>
              </a:rPr>
              <a:t>- MEANING</a:t>
            </a:r>
          </a:p>
          <a:p>
            <a:pPr marL="285750" indent="-285750">
              <a:lnSpc>
                <a:spcPct val="150000"/>
              </a:lnSpc>
              <a:buFont typeface="Wingdings" panose="05000000000000000000" pitchFamily="2" charset="2"/>
              <a:buChar char="v"/>
            </a:pPr>
            <a:r>
              <a:rPr lang="en-US" sz="2200" b="1" dirty="0" smtClean="0">
                <a:ln>
                  <a:solidFill>
                    <a:schemeClr val="bg1">
                      <a:lumMod val="95000"/>
                    </a:schemeClr>
                  </a:solidFill>
                </a:ln>
                <a:solidFill>
                  <a:schemeClr val="bg1"/>
                </a:solidFill>
                <a:effectLst>
                  <a:outerShdw blurRad="38100" dist="38100" dir="2700000" algn="tl">
                    <a:srgbClr val="000000">
                      <a:alpha val="43137"/>
                    </a:srgbClr>
                  </a:outerShdw>
                </a:effectLst>
                <a:latin typeface="Bahnschrift SemiBold" panose="020B0502040204020203" pitchFamily="34" charset="0"/>
              </a:rPr>
              <a:t>TYPES</a:t>
            </a:r>
          </a:p>
          <a:p>
            <a:pPr marL="285750" indent="-285750">
              <a:lnSpc>
                <a:spcPct val="150000"/>
              </a:lnSpc>
              <a:buFont typeface="Wingdings" panose="05000000000000000000" pitchFamily="2" charset="2"/>
              <a:buChar char="v"/>
            </a:pPr>
            <a:r>
              <a:rPr lang="en-US" sz="2200" b="1" dirty="0" smtClean="0">
                <a:ln>
                  <a:solidFill>
                    <a:schemeClr val="bg1">
                      <a:lumMod val="95000"/>
                    </a:schemeClr>
                  </a:solidFill>
                </a:ln>
                <a:solidFill>
                  <a:schemeClr val="bg1"/>
                </a:solidFill>
                <a:effectLst>
                  <a:outerShdw blurRad="38100" dist="38100" dir="2700000" algn="tl">
                    <a:srgbClr val="000000">
                      <a:alpha val="43137"/>
                    </a:srgbClr>
                  </a:outerShdw>
                </a:effectLst>
                <a:latin typeface="Bahnschrift SemiBold" panose="020B0502040204020203" pitchFamily="34" charset="0"/>
              </a:rPr>
              <a:t>SCOPE IN INDIA</a:t>
            </a:r>
          </a:p>
        </p:txBody>
      </p:sp>
    </p:spTree>
    <p:extLst>
      <p:ext uri="{BB962C8B-B14F-4D97-AF65-F5344CB8AC3E}">
        <p14:creationId xmlns:p14="http://schemas.microsoft.com/office/powerpoint/2010/main" val="4190309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25000"/>
                    </a14:imgEffect>
                  </a14:imgLayer>
                </a14:imgProps>
              </a:ext>
            </a:extLst>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3768436" y="0"/>
            <a:ext cx="7869383" cy="6621621"/>
          </a:xfrm>
          <a:prstGeom prst="rect">
            <a:avLst/>
          </a:prstGeom>
          <a:noFill/>
        </p:spPr>
        <p:txBody>
          <a:bodyPr wrap="square" rtlCol="0">
            <a:spAutoFit/>
          </a:bodyPr>
          <a:lstStyle/>
          <a:p>
            <a:pPr>
              <a:lnSpc>
                <a:spcPct val="200000"/>
              </a:lnSpc>
            </a:pPr>
            <a:r>
              <a:rPr lang="en-US" sz="2700" b="1" u="sng" dirty="0" smtClean="0">
                <a:latin typeface="Consolas" panose="020B0609020204030204" pitchFamily="49" charset="0"/>
              </a:rPr>
              <a:t>MEANING:</a:t>
            </a:r>
          </a:p>
          <a:p>
            <a:pPr>
              <a:lnSpc>
                <a:spcPct val="200000"/>
              </a:lnSpc>
            </a:pPr>
            <a:r>
              <a:rPr lang="en-US" sz="2700" b="1" i="1" dirty="0">
                <a:latin typeface="Consolas" panose="020B0609020204030204" pitchFamily="49" charset="0"/>
              </a:rPr>
              <a:t>A mutual fund is a pool of money managed by a professional Fund Manager. It is a trust that collects money from a number of investors who share a common investment objective and invests the same in equities, bonds, money market instruments and/or other securities.</a:t>
            </a:r>
            <a:endParaRPr lang="en-IN" sz="2700" b="1" i="1" dirty="0">
              <a:latin typeface="Consolas" panose="020B0609020204030204" pitchFamily="49" charset="0"/>
            </a:endParaRPr>
          </a:p>
        </p:txBody>
      </p:sp>
    </p:spTree>
    <p:extLst>
      <p:ext uri="{BB962C8B-B14F-4D97-AF65-F5344CB8AC3E}">
        <p14:creationId xmlns:p14="http://schemas.microsoft.com/office/powerpoint/2010/main" val="1488851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5">
                <a:lumMod val="60000"/>
                <a:lumOff val="4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128711" y="1025236"/>
            <a:ext cx="4057368" cy="39983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47253" r="5717"/>
          <a:stretch/>
        </p:blipFill>
        <p:spPr>
          <a:xfrm>
            <a:off x="6497782" y="1025236"/>
            <a:ext cx="4031672" cy="39983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884886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660072" y="1269422"/>
            <a:ext cx="6927273" cy="5186795"/>
          </a:xfrm>
          <a:prstGeom prst="rect">
            <a:avLst/>
          </a:prstGeom>
          <a:effectLst>
            <a:glow rad="228600">
              <a:schemeClr val="accent3">
                <a:satMod val="175000"/>
                <a:alpha val="40000"/>
              </a:schemeClr>
            </a:glow>
          </a:effectLst>
        </p:spPr>
      </p:pic>
      <p:sp>
        <p:nvSpPr>
          <p:cNvPr id="5" name="TextBox 4"/>
          <p:cNvSpPr txBox="1"/>
          <p:nvPr/>
        </p:nvSpPr>
        <p:spPr>
          <a:xfrm>
            <a:off x="4682836" y="457200"/>
            <a:ext cx="2479964"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latin typeface="Bauhaus 93" panose="04030905020B02020C02" pitchFamily="82" charset="0"/>
              </a:rPr>
              <a:t>FUNCTIONS</a:t>
            </a:r>
            <a:endParaRPr lang="en-IN" dirty="0">
              <a:effectLst>
                <a:outerShdw blurRad="38100" dist="38100" dir="2700000" algn="tl">
                  <a:srgbClr val="000000">
                    <a:alpha val="43137"/>
                  </a:srgbClr>
                </a:outerShdw>
              </a:effectLst>
              <a:latin typeface="Bauhaus 93" panose="04030905020B02020C02" pitchFamily="82" charset="0"/>
            </a:endParaRPr>
          </a:p>
        </p:txBody>
      </p:sp>
    </p:spTree>
    <p:extLst>
      <p:ext uri="{BB962C8B-B14F-4D97-AF65-F5344CB8AC3E}">
        <p14:creationId xmlns:p14="http://schemas.microsoft.com/office/powerpoint/2010/main" val="4230861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0942" b="29610"/>
          <a:stretch/>
        </p:blipFill>
        <p:spPr>
          <a:xfrm>
            <a:off x="3754581" y="124691"/>
            <a:ext cx="4644000" cy="1253142"/>
          </a:xfrm>
          <a:prstGeom prst="rect">
            <a:avLst/>
          </a:prstGeom>
        </p:spPr>
      </p:pic>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3439" b="6014"/>
          <a:stretch/>
        </p:blipFill>
        <p:spPr>
          <a:xfrm>
            <a:off x="3394350" y="1620980"/>
            <a:ext cx="5641273" cy="4716000"/>
          </a:xfrm>
          <a:prstGeom prst="rect">
            <a:avLst/>
          </a:prstGeom>
        </p:spPr>
      </p:pic>
    </p:spTree>
    <p:extLst>
      <p:ext uri="{BB962C8B-B14F-4D97-AF65-F5344CB8AC3E}">
        <p14:creationId xmlns:p14="http://schemas.microsoft.com/office/powerpoint/2010/main" val="685570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238500" y="945573"/>
            <a:ext cx="5715000" cy="5715000"/>
          </a:xfrm>
          <a:prstGeom prst="rect">
            <a:avLst/>
          </a:prstGeom>
        </p:spPr>
      </p:pic>
      <p:sp>
        <p:nvSpPr>
          <p:cNvPr id="3" name="TextBox 2"/>
          <p:cNvSpPr txBox="1"/>
          <p:nvPr/>
        </p:nvSpPr>
        <p:spPr>
          <a:xfrm>
            <a:off x="3238500" y="249962"/>
            <a:ext cx="5715000" cy="584775"/>
          </a:xfrm>
          <a:prstGeom prst="rect">
            <a:avLst/>
          </a:prstGeom>
          <a:solidFill>
            <a:schemeClr val="bg1">
              <a:lumMod val="95000"/>
            </a:schemeClr>
          </a:solidFill>
          <a:ln>
            <a:solidFill>
              <a:schemeClr val="bg1">
                <a:lumMod val="95000"/>
              </a:schemeClr>
            </a:solidFill>
          </a:ln>
        </p:spPr>
        <p:txBody>
          <a:bodyPr wrap="square" rtlCol="0">
            <a:spAutoFit/>
          </a:bodyPr>
          <a:lstStyle/>
          <a:p>
            <a:pPr algn="ctr"/>
            <a:r>
              <a:rPr lang="en-US" sz="3200" b="1" dirty="0" smtClean="0">
                <a:solidFill>
                  <a:schemeClr val="accent5">
                    <a:lumMod val="50000"/>
                  </a:schemeClr>
                </a:solidFill>
                <a:effectLst>
                  <a:outerShdw blurRad="38100" dist="38100" dir="2700000" algn="tl">
                    <a:srgbClr val="000000">
                      <a:alpha val="43137"/>
                    </a:srgbClr>
                  </a:outerShdw>
                </a:effectLst>
              </a:rPr>
              <a:t>FACILITIES</a:t>
            </a:r>
            <a:endParaRPr lang="en-IN" b="1"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1605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0" y="2563092"/>
            <a:ext cx="12192001" cy="4294908"/>
          </a:xfrm>
          <a:prstGeom prst="rect">
            <a:avLst/>
          </a:prstGeom>
        </p:spPr>
      </p:pic>
      <p:sp>
        <p:nvSpPr>
          <p:cNvPr id="4" name="TextBox 3"/>
          <p:cNvSpPr txBox="1"/>
          <p:nvPr/>
        </p:nvSpPr>
        <p:spPr>
          <a:xfrm>
            <a:off x="3699162" y="474024"/>
            <a:ext cx="7883236" cy="1323439"/>
          </a:xfrm>
          <a:prstGeom prst="rect">
            <a:avLst/>
          </a:prstGeom>
          <a:noFill/>
        </p:spPr>
        <p:txBody>
          <a:bodyPr wrap="square" rtlCol="0">
            <a:spAutoFit/>
          </a:bodyPr>
          <a:lstStyle/>
          <a:p>
            <a:pPr algn="ctr"/>
            <a:r>
              <a:rPr lang="en-US" sz="8000" b="1" dirty="0" smtClean="0">
                <a:solidFill>
                  <a:schemeClr val="accent1">
                    <a:lumMod val="50000"/>
                  </a:schemeClr>
                </a:solidFill>
                <a:effectLst>
                  <a:outerShdw blurRad="38100" dist="38100" dir="2700000" algn="tl">
                    <a:srgbClr val="000000">
                      <a:alpha val="43137"/>
                    </a:srgbClr>
                  </a:outerShdw>
                </a:effectLst>
                <a:latin typeface="Engravers MT" panose="02090707080505020304" pitchFamily="18" charset="0"/>
              </a:rPr>
              <a:t>SELECTION</a:t>
            </a:r>
            <a:endParaRPr lang="en-IN" sz="8000" b="1" dirty="0">
              <a:solidFill>
                <a:schemeClr val="accent1">
                  <a:lumMod val="50000"/>
                </a:schemeClr>
              </a:solidFill>
              <a:effectLst>
                <a:outerShdw blurRad="38100" dist="38100" dir="2700000" algn="tl">
                  <a:srgbClr val="000000">
                    <a:alpha val="43137"/>
                  </a:srgbClr>
                </a:outerShdw>
              </a:effectLst>
              <a:latin typeface="Engravers MT" panose="020907070805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97" y="332509"/>
            <a:ext cx="2820266" cy="2022764"/>
          </a:xfrm>
          <a:prstGeom prst="rect">
            <a:avLst/>
          </a:prstGeom>
        </p:spPr>
      </p:pic>
    </p:spTree>
    <p:extLst>
      <p:ext uri="{BB962C8B-B14F-4D97-AF65-F5344CB8AC3E}">
        <p14:creationId xmlns:p14="http://schemas.microsoft.com/office/powerpoint/2010/main" val="2417203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2828" b="6263"/>
          <a:stretch/>
        </p:blipFill>
        <p:spPr>
          <a:xfrm>
            <a:off x="0" y="1"/>
            <a:ext cx="12191999" cy="6858000"/>
          </a:xfrm>
          <a:prstGeom prst="rect">
            <a:avLst/>
          </a:prstGeom>
        </p:spPr>
      </p:pic>
    </p:spTree>
    <p:extLst>
      <p:ext uri="{BB962C8B-B14F-4D97-AF65-F5344CB8AC3E}">
        <p14:creationId xmlns:p14="http://schemas.microsoft.com/office/powerpoint/2010/main" val="2866342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272</Words>
  <Application>Microsoft Office PowerPoint</Application>
  <PresentationFormat>Widescreen</PresentationFormat>
  <Paragraphs>43</Paragraphs>
  <Slides>15</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vt:i4>
      </vt:variant>
    </vt:vector>
  </HeadingPairs>
  <TitlesOfParts>
    <vt:vector size="30" baseType="lpstr">
      <vt:lpstr>Aharoni</vt:lpstr>
      <vt:lpstr>Arial</vt:lpstr>
      <vt:lpstr>Bahnschrift SemiBold</vt:lpstr>
      <vt:lpstr>Bauhaus 93</vt:lpstr>
      <vt:lpstr>Book Antiqua</vt:lpstr>
      <vt:lpstr>Bookman Old Style</vt:lpstr>
      <vt:lpstr>Calibri</vt:lpstr>
      <vt:lpstr>Calibri Light</vt:lpstr>
      <vt:lpstr>Consolas</vt:lpstr>
      <vt:lpstr>Engravers MT</vt:lpstr>
      <vt:lpstr>Ramadhan Amazing</vt:lpstr>
      <vt:lpstr>Times New Roman</vt:lpstr>
      <vt:lpstr>Wingdings</vt:lpstr>
      <vt:lpstr>Zanzabar</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69</cp:revision>
  <dcterms:created xsi:type="dcterms:W3CDTF">2023-02-04T11:19:49Z</dcterms:created>
  <dcterms:modified xsi:type="dcterms:W3CDTF">2023-02-05T16:18:09Z</dcterms:modified>
</cp:coreProperties>
</file>